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5" r:id="rId11"/>
    <p:sldId id="266" r:id="rId12"/>
    <p:sldId id="268" r:id="rId13"/>
    <p:sldId id="262" r:id="rId14"/>
    <p:sldId id="263" r:id="rId15"/>
    <p:sldId id="264" r:id="rId16"/>
    <p:sldId id="267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8" r:id="rId26"/>
    <p:sldId id="279" r:id="rId27"/>
    <p:sldId id="280" r:id="rId28"/>
    <p:sldId id="281" r:id="rId29"/>
    <p:sldId id="282" r:id="rId30"/>
    <p:sldId id="277" r:id="rId3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ableStyles" Target="tableStyles.xml"/><Relationship Id="rId8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04CAE-B281-449A-A0C5-93EAA6D610E8}" type="datetimeFigureOut">
              <a:rPr lang="nl-NL" smtClean="0"/>
              <a:t>12-11-2019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9C3DC-D723-4BCD-B22B-0CA4924275F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04CAE-B281-449A-A0C5-93EAA6D610E8}" type="datetimeFigureOut">
              <a:rPr lang="nl-NL" smtClean="0"/>
              <a:t>12-11-2019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9C3DC-D723-4BCD-B22B-0CA4924275F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04CAE-B281-449A-A0C5-93EAA6D610E8}" type="datetimeFigureOut">
              <a:rPr lang="nl-NL" smtClean="0"/>
              <a:t>12-11-2019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9C3DC-D723-4BCD-B22B-0CA4924275FF}" type="slidenum">
              <a:rPr lang="nl-NL" smtClean="0"/>
              <a:t>‹nr.›</a:t>
            </a:fld>
            <a:endParaRPr lang="nl-NL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04CAE-B281-449A-A0C5-93EAA6D610E8}" type="datetimeFigureOut">
              <a:rPr lang="nl-NL" smtClean="0"/>
              <a:t>12-11-2019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9C3DC-D723-4BCD-B22B-0CA4924275FF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04CAE-B281-449A-A0C5-93EAA6D610E8}" type="datetimeFigureOut">
              <a:rPr lang="nl-NL" smtClean="0"/>
              <a:t>12-11-2019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9C3DC-D723-4BCD-B22B-0CA4924275F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04CAE-B281-449A-A0C5-93EAA6D610E8}" type="datetimeFigureOut">
              <a:rPr lang="nl-NL" smtClean="0"/>
              <a:t>12-11-2019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9C3DC-D723-4BCD-B22B-0CA4924275FF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04CAE-B281-449A-A0C5-93EAA6D610E8}" type="datetimeFigureOut">
              <a:rPr lang="nl-NL" smtClean="0"/>
              <a:t>12-11-2019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9C3DC-D723-4BCD-B22B-0CA4924275F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04CAE-B281-449A-A0C5-93EAA6D610E8}" type="datetimeFigureOut">
              <a:rPr lang="nl-NL" smtClean="0"/>
              <a:t>12-11-2019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9C3DC-D723-4BCD-B22B-0CA4924275F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04CAE-B281-449A-A0C5-93EAA6D610E8}" type="datetimeFigureOut">
              <a:rPr lang="nl-NL" smtClean="0"/>
              <a:t>12-11-2019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9C3DC-D723-4BCD-B22B-0CA4924275F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04CAE-B281-449A-A0C5-93EAA6D610E8}" type="datetimeFigureOut">
              <a:rPr lang="nl-NL" smtClean="0"/>
              <a:t>12-11-2019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9C3DC-D723-4BCD-B22B-0CA4924275FF}" type="slidenum">
              <a:rPr lang="nl-NL" smtClean="0"/>
              <a:t>‹nr.›</a:t>
            </a:fld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04CAE-B281-449A-A0C5-93EAA6D610E8}" type="datetimeFigureOut">
              <a:rPr lang="nl-NL" smtClean="0"/>
              <a:t>12-11-2019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9C3DC-D723-4BCD-B22B-0CA4924275FF}" type="slidenum">
              <a:rPr lang="nl-NL" smtClean="0"/>
              <a:t>‹nr.›</a:t>
            </a:fld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44304CAE-B281-449A-A0C5-93EAA6D610E8}" type="datetimeFigureOut">
              <a:rPr lang="nl-NL" smtClean="0"/>
              <a:t>12-11-2019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D979C3DC-D723-4BCD-B22B-0CA4924275FF}" type="slidenum">
              <a:rPr lang="nl-NL" smtClean="0"/>
              <a:t>‹nr.›</a:t>
            </a:fld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Gynaecologie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73669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Wat is een myoom?</a:t>
            </a:r>
          </a:p>
          <a:p>
            <a:r>
              <a:rPr lang="nl-NL" dirty="0"/>
              <a:t>Wat is de oorzaak ?</a:t>
            </a:r>
          </a:p>
          <a:p>
            <a:r>
              <a:rPr lang="nl-NL" dirty="0"/>
              <a:t>Wat is de klachten?</a:t>
            </a:r>
          </a:p>
          <a:p>
            <a:r>
              <a:rPr lang="nl-NL" dirty="0"/>
              <a:t>Welke behandelingen zijn er?</a:t>
            </a:r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6247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Wat is een myoom:</a:t>
            </a:r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130940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Een myoom is een goedaardig gezwel of knobbel die op of in de spierwand van de baarmoeder groeit.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756147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7" name="Tijdelijke aanduiding voor inhoud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9367" y="2636912"/>
            <a:ext cx="4260592" cy="3456384"/>
          </a:xfrm>
        </p:spPr>
      </p:pic>
    </p:spTree>
    <p:extLst>
      <p:ext uri="{BB962C8B-B14F-4D97-AF65-F5344CB8AC3E}">
        <p14:creationId xmlns:p14="http://schemas.microsoft.com/office/powerpoint/2010/main" val="24626536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Oorzaak:</a:t>
            </a:r>
          </a:p>
          <a:p>
            <a:r>
              <a:rPr lang="nl-NL" dirty="0"/>
              <a:t>Groeit onder invloed van het vrouwelijk geslachtshormoon oestrogeen.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582378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Verschillende plaatsen: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buitenzijde baarmoeder( subsereus)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In de wand ( intramuraal)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Onder het slijmvlies v.d. baarmoederholte( </a:t>
            </a:r>
            <a:r>
              <a:rPr lang="nl-NL" dirty="0" err="1"/>
              <a:t>submuceus</a:t>
            </a:r>
            <a:r>
              <a:rPr lang="nl-NL" dirty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In de baarmoederholte( intracavitair)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30163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Klachten:</a:t>
            </a:r>
          </a:p>
          <a:p>
            <a:r>
              <a:rPr lang="nl-NL" dirty="0"/>
              <a:t>Indien er geen klachten zijn dan wordt een myoom niet behandeld , omdat het om een goedaardige tumor gaat.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354776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Wel klachten: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Menstruatieproblemen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Bloedverlies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Zwaar drukkend gevoel in de onderbuik en lage rugpijn.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Soms verminderde vruchtbaarheid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223397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Behandeling: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Medicijnen – pijnstillers( Paracetamol, </a:t>
            </a:r>
            <a:r>
              <a:rPr lang="nl-NL" dirty="0" err="1"/>
              <a:t>NSAID’s</a:t>
            </a:r>
            <a:r>
              <a:rPr lang="nl-NL" dirty="0"/>
              <a:t>)</a:t>
            </a:r>
          </a:p>
          <a:p>
            <a:pPr marL="0" indent="0">
              <a:buNone/>
            </a:pPr>
            <a:r>
              <a:rPr lang="nl-NL" dirty="0"/>
              <a:t>                             - </a:t>
            </a:r>
            <a:r>
              <a:rPr lang="nl-NL" dirty="0" err="1"/>
              <a:t>Cyklokapron</a:t>
            </a:r>
            <a:r>
              <a:rPr lang="nl-NL" dirty="0"/>
              <a:t> ( zorgt dat het bloed 		   sneller stolt. CAVE: trombose!</a:t>
            </a:r>
          </a:p>
          <a:p>
            <a:pPr marL="0" indent="0">
              <a:buNone/>
            </a:pPr>
            <a:r>
              <a:rPr lang="nl-NL" dirty="0"/>
              <a:t>2. Hormonen: menstruatie wordt minder hevig en pijnlijk. Tegen langdurig gebruik v.d. pil geen bezwaar. Bij roken of hypertensie liever geen pil.</a:t>
            </a:r>
          </a:p>
          <a:p>
            <a:pPr marL="0" indent="0">
              <a:buNone/>
            </a:pPr>
            <a:r>
              <a:rPr lang="nl-NL" dirty="0"/>
              <a:t>3. Progesteron: zorgt dat er geen ovulatie plaatsvindt en daardoor geen menstruatie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83328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4.LH-RH antagonist: bootsen de overgang na. Werking: eierstokken maken geen oestrogeen meer aan. Gevolg : geen opbouw meer van baarmoeder slijmvlies en daardoor geen menstruatie. Myomen worden dan vaak kleiner.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4639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Waar houdt het specialisme gynaecologie zich mee bezig?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803834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5. Operatie:</a:t>
            </a:r>
          </a:p>
          <a:p>
            <a:pPr marL="0" indent="0">
              <a:buNone/>
            </a:pPr>
            <a:r>
              <a:rPr lang="nl-NL" dirty="0" err="1"/>
              <a:t>Embolisatie</a:t>
            </a:r>
            <a:endParaRPr lang="nl-NL" dirty="0"/>
          </a:p>
          <a:p>
            <a:pPr marL="0" indent="0">
              <a:buNone/>
            </a:pPr>
            <a:r>
              <a:rPr lang="nl-NL" dirty="0"/>
              <a:t>Hysteroscopische resectie</a:t>
            </a:r>
          </a:p>
          <a:p>
            <a:pPr marL="0" indent="0">
              <a:buNone/>
            </a:pPr>
            <a:r>
              <a:rPr lang="nl-NL" dirty="0"/>
              <a:t>Uterus extirpatie</a:t>
            </a:r>
          </a:p>
          <a:p>
            <a:pPr marL="0" indent="0">
              <a:buNone/>
            </a:pPr>
            <a:r>
              <a:rPr lang="nl-NL" dirty="0"/>
              <a:t>myoomenucleatie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1947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Vragen:</a:t>
            </a:r>
          </a:p>
          <a:p>
            <a:r>
              <a:rPr lang="nl-NL" dirty="0"/>
              <a:t>Hoe komt de patiënte bij de gynaecoloog terecht?</a:t>
            </a:r>
          </a:p>
          <a:p>
            <a:r>
              <a:rPr lang="nl-NL" dirty="0"/>
              <a:t>Welke </a:t>
            </a:r>
            <a:r>
              <a:rPr lang="nl-NL" dirty="0" err="1"/>
              <a:t>pré-operatieve</a:t>
            </a:r>
            <a:r>
              <a:rPr lang="nl-NL" dirty="0"/>
              <a:t> zorg geef je?</a:t>
            </a:r>
          </a:p>
          <a:p>
            <a:r>
              <a:rPr lang="nl-NL" dirty="0"/>
              <a:t>Welke </a:t>
            </a:r>
            <a:r>
              <a:rPr lang="nl-NL" dirty="0" err="1"/>
              <a:t>post-operatieve</a:t>
            </a:r>
            <a:r>
              <a:rPr lang="nl-NL" dirty="0"/>
              <a:t> zorg geef je?</a:t>
            </a:r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517539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/>
              <a:t>Pré-operatieve</a:t>
            </a:r>
            <a:r>
              <a:rPr lang="nl-NL" dirty="0"/>
              <a:t> zorg:</a:t>
            </a:r>
          </a:p>
          <a:p>
            <a:r>
              <a:rPr lang="nl-NL" dirty="0"/>
              <a:t>Controles: pols, temp, RR, saturatie</a:t>
            </a:r>
          </a:p>
          <a:p>
            <a:r>
              <a:rPr lang="nl-NL" dirty="0"/>
              <a:t>Patiënte laten uitplassen</a:t>
            </a:r>
          </a:p>
          <a:p>
            <a:r>
              <a:rPr lang="nl-NL" dirty="0"/>
              <a:t>Geen sieraden, piercings, kunstgebitten contactlenzen, gehoorapparaten, geen nagellak</a:t>
            </a:r>
          </a:p>
          <a:p>
            <a:r>
              <a:rPr lang="nl-NL" dirty="0"/>
              <a:t> </a:t>
            </a:r>
            <a:r>
              <a:rPr lang="nl-NL" dirty="0" err="1"/>
              <a:t>pré-medicatie</a:t>
            </a:r>
            <a:r>
              <a:rPr lang="nl-NL" dirty="0"/>
              <a:t> geven ( 1000 mg Paracetamol)</a:t>
            </a:r>
          </a:p>
          <a:p>
            <a:r>
              <a:rPr lang="nl-NL" dirty="0"/>
              <a:t>TED kousen aan</a:t>
            </a:r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7687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l-NL" dirty="0" err="1"/>
              <a:t>Post-operatieve</a:t>
            </a:r>
            <a:r>
              <a:rPr lang="nl-NL" dirty="0"/>
              <a:t> zorg:</a:t>
            </a:r>
          </a:p>
          <a:p>
            <a:r>
              <a:rPr lang="nl-NL" dirty="0"/>
              <a:t>Controles vitale organen: pols, temperatuur, RR, saturatie</a:t>
            </a:r>
          </a:p>
          <a:p>
            <a:r>
              <a:rPr lang="nl-NL" dirty="0"/>
              <a:t>Controle diurese</a:t>
            </a:r>
          </a:p>
          <a:p>
            <a:r>
              <a:rPr lang="nl-NL" dirty="0"/>
              <a:t>Letten op vloeien</a:t>
            </a:r>
          </a:p>
          <a:p>
            <a:r>
              <a:rPr lang="nl-NL" dirty="0"/>
              <a:t>Wondcontrole</a:t>
            </a:r>
          </a:p>
          <a:p>
            <a:r>
              <a:rPr lang="nl-NL" dirty="0"/>
              <a:t>Vragen naar pijnbeleving</a:t>
            </a:r>
          </a:p>
          <a:p>
            <a:r>
              <a:rPr lang="nl-NL" dirty="0"/>
              <a:t>Bij misselijkheid: geven van medicatie tegen misselijkheid</a:t>
            </a:r>
          </a:p>
          <a:p>
            <a:endParaRPr lang="nl-NL" dirty="0"/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92130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Nazorg:</a:t>
            </a:r>
          </a:p>
          <a:p>
            <a:r>
              <a:rPr lang="nl-NL" dirty="0"/>
              <a:t>1</a:t>
            </a:r>
            <a:r>
              <a:rPr lang="nl-NL" baseline="30000" dirty="0"/>
              <a:t>e</a:t>
            </a:r>
            <a:r>
              <a:rPr lang="nl-NL" dirty="0"/>
              <a:t> 6 weken niet zwaar tillen ( in geval van buikoperatie)</a:t>
            </a:r>
          </a:p>
          <a:p>
            <a:r>
              <a:rPr lang="nl-NL" dirty="0"/>
              <a:t>Patiënten kunnen tot 2-3 weken postoperatief nog vloeien</a:t>
            </a:r>
          </a:p>
          <a:p>
            <a:r>
              <a:rPr lang="nl-NL" dirty="0"/>
              <a:t>In geval van temperatuur&gt; 38 graden , dikker wordende buik of toenemende misselijkheid: contact opnemen met de arts</a:t>
            </a:r>
          </a:p>
          <a:p>
            <a:r>
              <a:rPr lang="nl-NL" dirty="0"/>
              <a:t>Mobiliseren!!</a:t>
            </a:r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68492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mag douchen</a:t>
            </a:r>
          </a:p>
          <a:p>
            <a:r>
              <a:rPr lang="nl-NL" dirty="0"/>
              <a:t>Mag trap lopen</a:t>
            </a:r>
          </a:p>
          <a:p>
            <a:r>
              <a:rPr lang="nl-NL" dirty="0"/>
              <a:t>Vooral GEEN bed in de kamer!!!!</a:t>
            </a:r>
          </a:p>
          <a:p>
            <a:r>
              <a:rPr lang="nl-NL" dirty="0"/>
              <a:t>Geen speciaal dieet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5830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Vragen:</a:t>
            </a:r>
          </a:p>
        </p:txBody>
      </p:sp>
      <p:pic>
        <p:nvPicPr>
          <p:cNvPr id="4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6719" y="2895600"/>
            <a:ext cx="3238500" cy="300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68725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5108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Gynaecologie houdt zich bezig met ziektes en aandoeningen aan de vrouwelijke geslachtsorganen.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715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Binnen de gynaecologie zijn verschillende deelspecialisaties:</a:t>
            </a:r>
          </a:p>
          <a:p>
            <a:r>
              <a:rPr lang="nl-NL" dirty="0"/>
              <a:t>Verloskunde ( obstetrie)</a:t>
            </a:r>
          </a:p>
          <a:p>
            <a:r>
              <a:rPr lang="nl-NL" dirty="0"/>
              <a:t>Voortplantingsgeneeskunde en endocrinologie</a:t>
            </a:r>
          </a:p>
          <a:p>
            <a:r>
              <a:rPr lang="nl-NL" dirty="0"/>
              <a:t>Algemene gynaecologie</a:t>
            </a:r>
          </a:p>
          <a:p>
            <a:r>
              <a:rPr lang="nl-NL" dirty="0"/>
              <a:t>Gynaecologische oncologie</a:t>
            </a:r>
          </a:p>
          <a:p>
            <a:r>
              <a:rPr lang="nl-NL" dirty="0" err="1"/>
              <a:t>urogynaecologie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05811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Vandaag een casus van de algemene gynaecologie.</a:t>
            </a:r>
          </a:p>
          <a:p>
            <a:r>
              <a:rPr lang="nl-NL" dirty="0"/>
              <a:t>We gaan het hebben over :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324773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Uterus </a:t>
            </a:r>
            <a:r>
              <a:rPr lang="nl-NL" dirty="0" err="1"/>
              <a:t>myomatosus</a:t>
            </a:r>
            <a:endParaRPr lang="nl-NL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4857" y="2636912"/>
            <a:ext cx="4301362" cy="3456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49515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Anatomie vrouwelijke geslachtsorganen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28895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1477108" y="2348880"/>
            <a:ext cx="6803292" cy="3777283"/>
          </a:xfrm>
        </p:spPr>
        <p:txBody>
          <a:bodyPr/>
          <a:lstStyle/>
          <a:p>
            <a:endParaRPr lang="nl-NL" dirty="0"/>
          </a:p>
        </p:txBody>
      </p:sp>
      <p:pic>
        <p:nvPicPr>
          <p:cNvPr id="1032" name="Picture 8" descr="\\zkh\dfs\gebruikers10\HoogeveenAT\desktop\naamloo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5" y="3140968"/>
            <a:ext cx="3666747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37889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3077" name="Picture 5" descr="H:\desktop\anatomi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0025" y="2924944"/>
            <a:ext cx="3963478" cy="2936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01731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olfvorm">
  <a:themeElements>
    <a:clrScheme name="Golfv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Golfv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Golfv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7E6EAFB7E375B4FA8D2FF7FD64788B7" ma:contentTypeVersion="11" ma:contentTypeDescription="Een nieuw document maken." ma:contentTypeScope="" ma:versionID="be347a3661c201bdaba1158c622a009c">
  <xsd:schema xmlns:xsd="http://www.w3.org/2001/XMLSchema" xmlns:xs="http://www.w3.org/2001/XMLSchema" xmlns:p="http://schemas.microsoft.com/office/2006/metadata/properties" xmlns:ns3="0bfbde32-856c-4dfd-bc38-4322d606c322" xmlns:ns4="169eb86d-0fb8-4364-bb17-d27f6b2029d0" targetNamespace="http://schemas.microsoft.com/office/2006/metadata/properties" ma:root="true" ma:fieldsID="9677344e0c4e757849032e7e67c918ab" ns3:_="" ns4:_="">
    <xsd:import namespace="0bfbde32-856c-4dfd-bc38-4322d606c322"/>
    <xsd:import namespace="169eb86d-0fb8-4364-bb17-d27f6b2029d0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DateTaken" minOccurs="0"/>
                <xsd:element ref="ns4:MediaServiceGenerationTime" minOccurs="0"/>
                <xsd:element ref="ns4:MediaServiceEventHashCode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fbde32-856c-4dfd-bc38-4322d606c32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9eb86d-0fb8-4364-bb17-d27f6b2029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B54C527-1693-4538-A665-57BC3FBFBE59}">
  <ds:schemaRefs>
    <ds:schemaRef ds:uri="http://schemas.microsoft.com/office/2006/metadata/properties"/>
    <ds:schemaRef ds:uri="http://schemas.microsoft.com/office/2006/documentManagement/types"/>
    <ds:schemaRef ds:uri="0bfbde32-856c-4dfd-bc38-4322d606c322"/>
    <ds:schemaRef ds:uri="http://purl.org/dc/elements/1.1/"/>
    <ds:schemaRef ds:uri="http://www.w3.org/XML/1998/namespace"/>
    <ds:schemaRef ds:uri="http://schemas.openxmlformats.org/package/2006/metadata/core-properties"/>
    <ds:schemaRef ds:uri="169eb86d-0fb8-4364-bb17-d27f6b2029d0"/>
    <ds:schemaRef ds:uri="http://purl.org/dc/dcmitype/"/>
    <ds:schemaRef ds:uri="http://purl.org/dc/terms/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B7B137E-6456-4859-858F-922C9472DBD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317F16-66F8-429E-896E-0A923AA8586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bfbde32-856c-4dfd-bc38-4322d606c322"/>
    <ds:schemaRef ds:uri="169eb86d-0fb8-4364-bb17-d27f6b2029d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0</TotalTime>
  <Words>406</Words>
  <Application>Microsoft Office PowerPoint</Application>
  <PresentationFormat>Diavoorstelling (4:3)</PresentationFormat>
  <Paragraphs>72</Paragraphs>
  <Slides>27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27</vt:i4>
      </vt:variant>
    </vt:vector>
  </HeadingPairs>
  <TitlesOfParts>
    <vt:vector size="30" baseType="lpstr">
      <vt:lpstr>Candara</vt:lpstr>
      <vt:lpstr>Symbol</vt:lpstr>
      <vt:lpstr>Golfvorm</vt:lpstr>
      <vt:lpstr>Gynaecologie</vt:lpstr>
      <vt:lpstr>PowerPoint-presentatie</vt:lpstr>
      <vt:lpstr>PowerPoint-presentatie</vt:lpstr>
      <vt:lpstr>PowerPoint-presentatie</vt:lpstr>
      <vt:lpstr>PowerPoint-presentatie</vt:lpstr>
      <vt:lpstr>Uterus myomatosus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 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Vragen:</vt:lpstr>
      <vt:lpstr>PowerPoint-presentatie</vt:lpstr>
    </vt:vector>
  </TitlesOfParts>
  <Company>Universitair Medisch Centrum Groningen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Gynaecologie</dc:title>
  <dc:creator>Hoogeveen, AT</dc:creator>
  <cp:lastModifiedBy>Ester Varwijk</cp:lastModifiedBy>
  <cp:revision>16</cp:revision>
  <dcterms:created xsi:type="dcterms:W3CDTF">2019-07-24T13:18:26Z</dcterms:created>
  <dcterms:modified xsi:type="dcterms:W3CDTF">2019-11-12T22:10:52Z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0x010100B7E6EAFB7E375B4FA8D2FF7FD64788B7</vt:lpwstr>
  </property>
</Properties>
</file>