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8" r:id="rId13"/>
    <p:sldId id="262" r:id="rId14"/>
    <p:sldId id="263" r:id="rId15"/>
    <p:sldId id="264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77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304CAE-B281-449A-A0C5-93EAA6D610E8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79C3DC-D723-4BCD-B22B-0CA4924275FF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Gynaecologie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36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myoom?</a:t>
            </a:r>
          </a:p>
          <a:p>
            <a:r>
              <a:rPr lang="nl-NL" dirty="0"/>
              <a:t>Wat is de oorzaak ?</a:t>
            </a:r>
          </a:p>
          <a:p>
            <a:r>
              <a:rPr lang="nl-NL" dirty="0"/>
              <a:t>Wat is de klachten?</a:t>
            </a:r>
          </a:p>
          <a:p>
            <a:r>
              <a:rPr lang="nl-NL" dirty="0"/>
              <a:t>Welke behandelingen zijn er?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2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myoom: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09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myoom is een goedaardig gezwel of knobbel die op of in de spierwand van de baarmoeder groeit.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1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367" y="2636912"/>
            <a:ext cx="4260592" cy="3456384"/>
          </a:xfrm>
        </p:spPr>
      </p:pic>
    </p:spTree>
    <p:extLst>
      <p:ext uri="{BB962C8B-B14F-4D97-AF65-F5344CB8AC3E}">
        <p14:creationId xmlns:p14="http://schemas.microsoft.com/office/powerpoint/2010/main" val="2462653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Oorzaak:</a:t>
            </a:r>
          </a:p>
          <a:p>
            <a:r>
              <a:rPr lang="nl-NL" dirty="0"/>
              <a:t>Groeit onder invloed van het vrouwelijk geslachtshormoon oestrogeen.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237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plaatsen: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buitenzijde baarmoeder( subsereus)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 de wand ( intramuraal)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Onder het slijmvlies v.d. baarmoederholte( </a:t>
            </a:r>
            <a:r>
              <a:rPr lang="nl-NL" dirty="0" err="1"/>
              <a:t>submuceus</a:t>
            </a:r>
            <a:r>
              <a:rPr lang="nl-NL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 de baarmoederholte( intracavitair)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016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Klachten:</a:t>
            </a:r>
          </a:p>
          <a:p>
            <a:r>
              <a:rPr lang="nl-NL" dirty="0"/>
              <a:t>Indien er geen klachten zijn dan wordt een myoom niet behandeld , omdat het om een goedaardige tumor gaat.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477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 klachten: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Menstruatieproblemen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Bloedverlies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Zwaar drukkend gevoel in de onderbuik en lage rugpijn.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Soms verminderde vruchtbaarheid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2339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Behandeling: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Medicijnen – pijnstillers( Paracetamol, </a:t>
            </a:r>
            <a:r>
              <a:rPr lang="nl-NL" dirty="0" err="1"/>
              <a:t>NSAID’s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/>
              <a:t>                             - </a:t>
            </a:r>
            <a:r>
              <a:rPr lang="nl-NL" dirty="0" err="1"/>
              <a:t>Cyklokapron</a:t>
            </a:r>
            <a:r>
              <a:rPr lang="nl-NL" dirty="0"/>
              <a:t> ( zorgt dat het bloed 		   sneller stolt. CAVE: trombose!</a:t>
            </a:r>
          </a:p>
          <a:p>
            <a:pPr marL="0" indent="0">
              <a:buNone/>
            </a:pPr>
            <a:r>
              <a:rPr lang="nl-NL" dirty="0"/>
              <a:t>2. Hormonen: menstruatie wordt minder hevig en pijnlijk. Tegen langdurig gebruik v.d. pil geen bezwaar. Bij roken of hypertensie liever geen pil.</a:t>
            </a:r>
          </a:p>
          <a:p>
            <a:pPr marL="0" indent="0">
              <a:buNone/>
            </a:pPr>
            <a:r>
              <a:rPr lang="nl-NL" dirty="0"/>
              <a:t>3. Progesteron: zorgt dat er geen ovulatie plaatsvindt en daardoor geen menstruatie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33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4.LH-RH antagonist: bootsen de overgang na. Werking: eierstokken maken geen oestrogeen meer aan. Gevolg : geen opbouw meer van baarmoeder slijmvlies en daardoor geen menstruatie. Myomen worden dan vaak kleiner.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63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houdt het specialisme gynaecologie zich mee bezig?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038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5. Operatie:</a:t>
            </a:r>
          </a:p>
          <a:p>
            <a:pPr marL="0" indent="0">
              <a:buNone/>
            </a:pPr>
            <a:r>
              <a:rPr lang="nl-NL" dirty="0" err="1"/>
              <a:t>Embolisatie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Hysteroscopische resectie</a:t>
            </a:r>
          </a:p>
          <a:p>
            <a:pPr marL="0" indent="0">
              <a:buNone/>
            </a:pPr>
            <a:r>
              <a:rPr lang="nl-NL" dirty="0"/>
              <a:t>Uterus extirpatie</a:t>
            </a:r>
          </a:p>
          <a:p>
            <a:pPr marL="0" indent="0">
              <a:buNone/>
            </a:pPr>
            <a:r>
              <a:rPr lang="nl-NL" dirty="0"/>
              <a:t>myoomenucleatie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94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Vragen:</a:t>
            </a:r>
          </a:p>
          <a:p>
            <a:r>
              <a:rPr lang="nl-NL" dirty="0"/>
              <a:t>Hoe komt de patiënte bij de gynaecoloog terecht?</a:t>
            </a:r>
          </a:p>
          <a:p>
            <a:r>
              <a:rPr lang="nl-NL" dirty="0"/>
              <a:t>Welke </a:t>
            </a:r>
            <a:r>
              <a:rPr lang="nl-NL" dirty="0" err="1"/>
              <a:t>pré-operatieve</a:t>
            </a:r>
            <a:r>
              <a:rPr lang="nl-NL" dirty="0"/>
              <a:t> zorg geef je?</a:t>
            </a:r>
          </a:p>
          <a:p>
            <a:r>
              <a:rPr lang="nl-NL" dirty="0"/>
              <a:t>Welke </a:t>
            </a:r>
            <a:r>
              <a:rPr lang="nl-NL" dirty="0" err="1"/>
              <a:t>post-operatieve</a:t>
            </a:r>
            <a:r>
              <a:rPr lang="nl-NL" dirty="0"/>
              <a:t> zorg geef je?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753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Pré-operatieve</a:t>
            </a:r>
            <a:r>
              <a:rPr lang="nl-NL" dirty="0"/>
              <a:t> zorg:</a:t>
            </a:r>
          </a:p>
          <a:p>
            <a:r>
              <a:rPr lang="nl-NL" dirty="0"/>
              <a:t>Controles: pols, temp, RR, saturatie</a:t>
            </a:r>
          </a:p>
          <a:p>
            <a:r>
              <a:rPr lang="nl-NL" dirty="0"/>
              <a:t>Patiënte laten uitplassen</a:t>
            </a:r>
          </a:p>
          <a:p>
            <a:r>
              <a:rPr lang="nl-NL" dirty="0"/>
              <a:t>Geen sieraden, piercings, kunstgebitten contactlenzen, gehoorapparaten, geen nagellak</a:t>
            </a:r>
          </a:p>
          <a:p>
            <a:r>
              <a:rPr lang="nl-NL" dirty="0"/>
              <a:t> </a:t>
            </a:r>
            <a:r>
              <a:rPr lang="nl-NL" dirty="0" err="1"/>
              <a:t>pré-medicatie</a:t>
            </a:r>
            <a:r>
              <a:rPr lang="nl-NL" dirty="0"/>
              <a:t> geven ( 1000 mg Paracetamol)</a:t>
            </a:r>
          </a:p>
          <a:p>
            <a:r>
              <a:rPr lang="nl-NL" dirty="0"/>
              <a:t>TED kousen aan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8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err="1"/>
              <a:t>Post-operatieve</a:t>
            </a:r>
            <a:r>
              <a:rPr lang="nl-NL" dirty="0"/>
              <a:t> zorg:</a:t>
            </a:r>
          </a:p>
          <a:p>
            <a:r>
              <a:rPr lang="nl-NL" dirty="0"/>
              <a:t>Controles vitale organen: pols, temperatuur, RR, saturatie</a:t>
            </a:r>
          </a:p>
          <a:p>
            <a:r>
              <a:rPr lang="nl-NL" dirty="0"/>
              <a:t>Controle diurese</a:t>
            </a:r>
          </a:p>
          <a:p>
            <a:r>
              <a:rPr lang="nl-NL" dirty="0"/>
              <a:t>Letten op vloeien</a:t>
            </a:r>
          </a:p>
          <a:p>
            <a:r>
              <a:rPr lang="nl-NL" dirty="0"/>
              <a:t>Wondcontrole</a:t>
            </a:r>
          </a:p>
          <a:p>
            <a:r>
              <a:rPr lang="nl-NL" dirty="0"/>
              <a:t>Vragen naar pijnbeleving</a:t>
            </a:r>
          </a:p>
          <a:p>
            <a:r>
              <a:rPr lang="nl-NL" dirty="0"/>
              <a:t>Bij misselijkheid: geven van medicatie tegen misselijkheid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21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Nazorg:</a:t>
            </a:r>
          </a:p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6 weken niet zwaar tillen ( in geval van buikoperatie)</a:t>
            </a:r>
          </a:p>
          <a:p>
            <a:r>
              <a:rPr lang="nl-NL" dirty="0"/>
              <a:t>Patiënten kunnen tot 2-3 weken postoperatief nog vloeien</a:t>
            </a:r>
          </a:p>
          <a:p>
            <a:r>
              <a:rPr lang="nl-NL" dirty="0"/>
              <a:t>In geval van temperatuur&gt; 38 graden , dikker wordende buik of toenemende misselijkheid: contact opnemen met de arts</a:t>
            </a:r>
          </a:p>
          <a:p>
            <a:r>
              <a:rPr lang="nl-NL" dirty="0"/>
              <a:t>Mobiliseren!!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84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mag douchen</a:t>
            </a:r>
          </a:p>
          <a:p>
            <a:r>
              <a:rPr lang="nl-NL" dirty="0"/>
              <a:t>Mag trap lopen</a:t>
            </a:r>
          </a:p>
          <a:p>
            <a:r>
              <a:rPr lang="nl-NL" dirty="0"/>
              <a:t>Vooral GEEN bed in de kamer!!!!</a:t>
            </a:r>
          </a:p>
          <a:p>
            <a:r>
              <a:rPr lang="nl-NL" dirty="0"/>
              <a:t>Geen speciaal dieet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83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Vragen: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719" y="2895600"/>
            <a:ext cx="32385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872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10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Gynaecologie houdt zich bezig met ziektes en aandoeningen aan de vrouwelijke geslachtsorganen.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1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Binnen de gynaecologie zijn verschillende deelspecialisaties:</a:t>
            </a:r>
          </a:p>
          <a:p>
            <a:r>
              <a:rPr lang="nl-NL" dirty="0"/>
              <a:t>Verloskunde ( obstetrie)</a:t>
            </a:r>
          </a:p>
          <a:p>
            <a:r>
              <a:rPr lang="nl-NL" dirty="0"/>
              <a:t>Voortplantingsgeneeskunde en endocrinologie</a:t>
            </a:r>
          </a:p>
          <a:p>
            <a:r>
              <a:rPr lang="nl-NL" dirty="0"/>
              <a:t>Algemene gynaecologie</a:t>
            </a:r>
          </a:p>
          <a:p>
            <a:r>
              <a:rPr lang="nl-NL" dirty="0"/>
              <a:t>Gynaecologische oncologie</a:t>
            </a:r>
          </a:p>
          <a:p>
            <a:r>
              <a:rPr lang="nl-NL" dirty="0" err="1"/>
              <a:t>urogynaecologie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8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Vandaag een casus van de algemene gynaecologie.</a:t>
            </a:r>
          </a:p>
          <a:p>
            <a:r>
              <a:rPr lang="nl-NL" dirty="0"/>
              <a:t>We gaan het hebben over :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47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Uterus </a:t>
            </a:r>
            <a:r>
              <a:rPr lang="nl-NL" dirty="0" err="1"/>
              <a:t>myomatosus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857" y="2636912"/>
            <a:ext cx="430136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95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Anatomie vrouwelijke geslachtsorganen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88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477108" y="2348880"/>
            <a:ext cx="6803292" cy="3777283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32" name="Picture 8" descr="\\zkh\dfs\gebruikers10\HoogeveenAT\desktop\naamlo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140968"/>
            <a:ext cx="366674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7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7" name="Picture 5" descr="H:\desktop\anatom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025" y="2924944"/>
            <a:ext cx="3963478" cy="293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173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be347a3661c201bdaba1158c622a009c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677344e0c4e757849032e7e67c918ab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54C527-1693-4538-A665-57BC3FBFBE59}">
  <ds:schemaRefs>
    <ds:schemaRef ds:uri="http://schemas.microsoft.com/office/2006/metadata/properties"/>
    <ds:schemaRef ds:uri="http://schemas.microsoft.com/office/2006/documentManagement/types"/>
    <ds:schemaRef ds:uri="0bfbde32-856c-4dfd-bc38-4322d606c322"/>
    <ds:schemaRef ds:uri="http://purl.org/dc/elements/1.1/"/>
    <ds:schemaRef ds:uri="http://www.w3.org/XML/1998/namespace"/>
    <ds:schemaRef ds:uri="http://schemas.openxmlformats.org/package/2006/metadata/core-properties"/>
    <ds:schemaRef ds:uri="169eb86d-0fb8-4364-bb17-d27f6b2029d0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7B137E-6456-4859-858F-922C9472D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317F16-66F8-429E-896E-0A923AA85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406</Words>
  <Application>Microsoft Office PowerPoint</Application>
  <PresentationFormat>Diavoorstelling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0" baseType="lpstr">
      <vt:lpstr>Candara</vt:lpstr>
      <vt:lpstr>Symbol</vt:lpstr>
      <vt:lpstr>Golfvorm</vt:lpstr>
      <vt:lpstr>Gynaecologie</vt:lpstr>
      <vt:lpstr>PowerPoint-presentatie</vt:lpstr>
      <vt:lpstr>PowerPoint-presentatie</vt:lpstr>
      <vt:lpstr>PowerPoint-presentatie</vt:lpstr>
      <vt:lpstr>PowerPoint-presentatie</vt:lpstr>
      <vt:lpstr>Uterus myomatosus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Vragen:</vt:lpstr>
      <vt:lpstr>PowerPoint-presentatie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Gynaecologie</dc:title>
  <dc:creator>Hoogeveen, AT</dc:creator>
  <cp:lastModifiedBy>Ester Varwijk</cp:lastModifiedBy>
  <cp:revision>16</cp:revision>
  <dcterms:created xsi:type="dcterms:W3CDTF">2019-07-24T13:18:26Z</dcterms:created>
  <dcterms:modified xsi:type="dcterms:W3CDTF">2019-11-12T22:10:52Z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